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2" r:id="rId2"/>
    <p:sldId id="273" r:id="rId3"/>
    <p:sldId id="274" r:id="rId4"/>
    <p:sldId id="275" r:id="rId5"/>
    <p:sldId id="276" r:id="rId6"/>
    <p:sldId id="256" r:id="rId7"/>
    <p:sldId id="257" r:id="rId8"/>
    <p:sldId id="258" r:id="rId9"/>
    <p:sldId id="259" r:id="rId10"/>
    <p:sldId id="260" r:id="rId11"/>
    <p:sldId id="261" r:id="rId12"/>
    <p:sldId id="262" r:id="rId13"/>
    <p:sldId id="263" r:id="rId14"/>
    <p:sldId id="264" r:id="rId15"/>
    <p:sldId id="265" r:id="rId16"/>
    <p:sldId id="266" r:id="rId17"/>
    <p:sldId id="268" r:id="rId18"/>
    <p:sldId id="267" r:id="rId19"/>
    <p:sldId id="269" r:id="rId20"/>
    <p:sldId id="270" r:id="rId21"/>
    <p:sldId id="271"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5" autoAdjust="0"/>
    <p:restoredTop sz="94660"/>
  </p:normalViewPr>
  <p:slideViewPr>
    <p:cSldViewPr snapToGrid="0">
      <p:cViewPr varScale="1">
        <p:scale>
          <a:sx n="116" d="100"/>
          <a:sy n="116" d="100"/>
        </p:scale>
        <p:origin x="1464" y="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CF62D7A-6284-45A6-A624-84A2AAE5265D}" type="datetimeFigureOut">
              <a:rPr lang="en-AU" smtClean="0"/>
              <a:t>15/11/2019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DE717B-14AD-4FC7-9615-49C99AED7FDB}" type="slidenum">
              <a:rPr lang="en-AU" smtClean="0"/>
              <a:t>‹#›</a:t>
            </a:fld>
            <a:endParaRPr lang="en-AU"/>
          </a:p>
        </p:txBody>
      </p:sp>
    </p:spTree>
    <p:extLst>
      <p:ext uri="{BB962C8B-B14F-4D97-AF65-F5344CB8AC3E}">
        <p14:creationId xmlns:p14="http://schemas.microsoft.com/office/powerpoint/2010/main" val="3811831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F62D7A-6284-45A6-A624-84A2AAE5265D}" type="datetimeFigureOut">
              <a:rPr lang="en-AU" smtClean="0"/>
              <a:t>15/11/2019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DE717B-14AD-4FC7-9615-49C99AED7FDB}" type="slidenum">
              <a:rPr lang="en-AU" smtClean="0"/>
              <a:t>‹#›</a:t>
            </a:fld>
            <a:endParaRPr lang="en-AU"/>
          </a:p>
        </p:txBody>
      </p:sp>
    </p:spTree>
    <p:extLst>
      <p:ext uri="{BB962C8B-B14F-4D97-AF65-F5344CB8AC3E}">
        <p14:creationId xmlns:p14="http://schemas.microsoft.com/office/powerpoint/2010/main" val="2468448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F62D7A-6284-45A6-A624-84A2AAE5265D}" type="datetimeFigureOut">
              <a:rPr lang="en-AU" smtClean="0"/>
              <a:t>15/11/2019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DE717B-14AD-4FC7-9615-49C99AED7FDB}" type="slidenum">
              <a:rPr lang="en-AU" smtClean="0"/>
              <a:t>‹#›</a:t>
            </a:fld>
            <a:endParaRPr lang="en-AU"/>
          </a:p>
        </p:txBody>
      </p:sp>
    </p:spTree>
    <p:extLst>
      <p:ext uri="{BB962C8B-B14F-4D97-AF65-F5344CB8AC3E}">
        <p14:creationId xmlns:p14="http://schemas.microsoft.com/office/powerpoint/2010/main" val="99053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F62D7A-6284-45A6-A624-84A2AAE5265D}" type="datetimeFigureOut">
              <a:rPr lang="en-AU" smtClean="0"/>
              <a:t>15/11/2019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DE717B-14AD-4FC7-9615-49C99AED7FDB}" type="slidenum">
              <a:rPr lang="en-AU" smtClean="0"/>
              <a:t>‹#›</a:t>
            </a:fld>
            <a:endParaRPr lang="en-AU"/>
          </a:p>
        </p:txBody>
      </p:sp>
    </p:spTree>
    <p:extLst>
      <p:ext uri="{BB962C8B-B14F-4D97-AF65-F5344CB8AC3E}">
        <p14:creationId xmlns:p14="http://schemas.microsoft.com/office/powerpoint/2010/main" val="197760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CF62D7A-6284-45A6-A624-84A2AAE5265D}" type="datetimeFigureOut">
              <a:rPr lang="en-AU" smtClean="0"/>
              <a:t>15/11/2019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DE717B-14AD-4FC7-9615-49C99AED7FDB}" type="slidenum">
              <a:rPr lang="en-AU" smtClean="0"/>
              <a:t>‹#›</a:t>
            </a:fld>
            <a:endParaRPr lang="en-AU"/>
          </a:p>
        </p:txBody>
      </p:sp>
    </p:spTree>
    <p:extLst>
      <p:ext uri="{BB962C8B-B14F-4D97-AF65-F5344CB8AC3E}">
        <p14:creationId xmlns:p14="http://schemas.microsoft.com/office/powerpoint/2010/main" val="687004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F62D7A-6284-45A6-A624-84A2AAE5265D}" type="datetimeFigureOut">
              <a:rPr lang="en-AU" smtClean="0"/>
              <a:t>15/11/2019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5DE717B-14AD-4FC7-9615-49C99AED7FDB}" type="slidenum">
              <a:rPr lang="en-AU" smtClean="0"/>
              <a:t>‹#›</a:t>
            </a:fld>
            <a:endParaRPr lang="en-AU"/>
          </a:p>
        </p:txBody>
      </p:sp>
    </p:spTree>
    <p:extLst>
      <p:ext uri="{BB962C8B-B14F-4D97-AF65-F5344CB8AC3E}">
        <p14:creationId xmlns:p14="http://schemas.microsoft.com/office/powerpoint/2010/main" val="193148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F62D7A-6284-45A6-A624-84A2AAE5265D}" type="datetimeFigureOut">
              <a:rPr lang="en-AU" smtClean="0"/>
              <a:t>15/11/2019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5DE717B-14AD-4FC7-9615-49C99AED7FDB}" type="slidenum">
              <a:rPr lang="en-AU" smtClean="0"/>
              <a:t>‹#›</a:t>
            </a:fld>
            <a:endParaRPr lang="en-AU"/>
          </a:p>
        </p:txBody>
      </p:sp>
    </p:spTree>
    <p:extLst>
      <p:ext uri="{BB962C8B-B14F-4D97-AF65-F5344CB8AC3E}">
        <p14:creationId xmlns:p14="http://schemas.microsoft.com/office/powerpoint/2010/main" val="28917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F62D7A-6284-45A6-A624-84A2AAE5265D}" type="datetimeFigureOut">
              <a:rPr lang="en-AU" smtClean="0"/>
              <a:t>15/11/2019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5DE717B-14AD-4FC7-9615-49C99AED7FDB}" type="slidenum">
              <a:rPr lang="en-AU" smtClean="0"/>
              <a:t>‹#›</a:t>
            </a:fld>
            <a:endParaRPr lang="en-AU"/>
          </a:p>
        </p:txBody>
      </p:sp>
    </p:spTree>
    <p:extLst>
      <p:ext uri="{BB962C8B-B14F-4D97-AF65-F5344CB8AC3E}">
        <p14:creationId xmlns:p14="http://schemas.microsoft.com/office/powerpoint/2010/main" val="192914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F62D7A-6284-45A6-A624-84A2AAE5265D}" type="datetimeFigureOut">
              <a:rPr lang="en-AU" smtClean="0"/>
              <a:t>15/11/2019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25DE717B-14AD-4FC7-9615-49C99AED7FDB}" type="slidenum">
              <a:rPr lang="en-AU" smtClean="0"/>
              <a:t>‹#›</a:t>
            </a:fld>
            <a:endParaRPr lang="en-AU"/>
          </a:p>
        </p:txBody>
      </p:sp>
    </p:spTree>
    <p:extLst>
      <p:ext uri="{BB962C8B-B14F-4D97-AF65-F5344CB8AC3E}">
        <p14:creationId xmlns:p14="http://schemas.microsoft.com/office/powerpoint/2010/main" val="1072942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CF62D7A-6284-45A6-A624-84A2AAE5265D}" type="datetimeFigureOut">
              <a:rPr lang="en-AU" smtClean="0"/>
              <a:t>15/11/2019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5DE717B-14AD-4FC7-9615-49C99AED7FDB}" type="slidenum">
              <a:rPr lang="en-AU" smtClean="0"/>
              <a:t>‹#›</a:t>
            </a:fld>
            <a:endParaRPr lang="en-AU"/>
          </a:p>
        </p:txBody>
      </p:sp>
    </p:spTree>
    <p:extLst>
      <p:ext uri="{BB962C8B-B14F-4D97-AF65-F5344CB8AC3E}">
        <p14:creationId xmlns:p14="http://schemas.microsoft.com/office/powerpoint/2010/main" val="301269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CF62D7A-6284-45A6-A624-84A2AAE5265D}" type="datetimeFigureOut">
              <a:rPr lang="en-AU" smtClean="0"/>
              <a:t>15/11/2019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5DE717B-14AD-4FC7-9615-49C99AED7FDB}" type="slidenum">
              <a:rPr lang="en-AU" smtClean="0"/>
              <a:t>‹#›</a:t>
            </a:fld>
            <a:endParaRPr lang="en-AU"/>
          </a:p>
        </p:txBody>
      </p:sp>
    </p:spTree>
    <p:extLst>
      <p:ext uri="{BB962C8B-B14F-4D97-AF65-F5344CB8AC3E}">
        <p14:creationId xmlns:p14="http://schemas.microsoft.com/office/powerpoint/2010/main" val="366641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F62D7A-6284-45A6-A624-84A2AAE5265D}" type="datetimeFigureOut">
              <a:rPr lang="en-AU" smtClean="0"/>
              <a:t>15/11/2019</a:t>
            </a:fld>
            <a:endParaRPr lang="en-A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DE717B-14AD-4FC7-9615-49C99AED7FDB}" type="slidenum">
              <a:rPr lang="en-AU" smtClean="0"/>
              <a:t>‹#›</a:t>
            </a:fld>
            <a:endParaRPr lang="en-AU"/>
          </a:p>
        </p:txBody>
      </p:sp>
    </p:spTree>
    <p:extLst>
      <p:ext uri="{BB962C8B-B14F-4D97-AF65-F5344CB8AC3E}">
        <p14:creationId xmlns:p14="http://schemas.microsoft.com/office/powerpoint/2010/main" val="19110649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sMBeuEo9DvI&amp;list=PLIljB45xT85DZby7Ju-SupKHxErzdRvgI&amp;index=20"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hyperlink" Target="https://www.youtube.com/watch?v=bUw44jvP0T4" TargetMode="External"/><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youtube.com/watch?v=unUDFXrtyWA"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youtube.com/watch?v=ldpwghFp85M"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w4oOUs5DyTo"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7882" y="60352"/>
            <a:ext cx="7058970" cy="4872026"/>
          </a:xfrm>
          <a:prstGeom prst="rect">
            <a:avLst/>
          </a:prstGeom>
        </p:spPr>
      </p:pic>
      <p:sp>
        <p:nvSpPr>
          <p:cNvPr id="5" name="TextBox 4"/>
          <p:cNvSpPr txBox="1"/>
          <p:nvPr/>
        </p:nvSpPr>
        <p:spPr>
          <a:xfrm>
            <a:off x="46049" y="6644201"/>
            <a:ext cx="6583854" cy="261610"/>
          </a:xfrm>
          <a:prstGeom prst="rect">
            <a:avLst/>
          </a:prstGeom>
          <a:noFill/>
        </p:spPr>
        <p:txBody>
          <a:bodyPr wrap="none" rtlCol="0">
            <a:spAutoFit/>
          </a:bodyPr>
          <a:lstStyle/>
          <a:p>
            <a:r>
              <a:rPr lang="en-AU" sz="1100" smtClean="0"/>
              <a:t>From </a:t>
            </a:r>
            <a:r>
              <a:rPr lang="en-AU" sz="1100">
                <a:hlinkClick r:id="rId3"/>
              </a:rPr>
              <a:t>https://www.youtube.com/watch?v=sMBeuEo9DvI&amp;list=PLIljB45xT85DZby7Ju-SupKHxErzdRvgI&amp;index=20</a:t>
            </a:r>
            <a:endParaRPr lang="en-AU" sz="1100"/>
          </a:p>
        </p:txBody>
      </p:sp>
    </p:spTree>
    <p:extLst>
      <p:ext uri="{BB962C8B-B14F-4D97-AF65-F5344CB8AC3E}">
        <p14:creationId xmlns:p14="http://schemas.microsoft.com/office/powerpoint/2010/main" val="1172889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2606" y="60790"/>
            <a:ext cx="4802246" cy="3202942"/>
          </a:xfrm>
          <a:prstGeom prst="rect">
            <a:avLst/>
          </a:prstGeom>
        </p:spPr>
      </p:pic>
      <p:pic>
        <p:nvPicPr>
          <p:cNvPr id="5" name="Picture 4"/>
          <p:cNvPicPr>
            <a:picLocks noChangeAspect="1"/>
          </p:cNvPicPr>
          <p:nvPr/>
        </p:nvPicPr>
        <p:blipFill>
          <a:blip r:embed="rId3"/>
          <a:stretch>
            <a:fillRect/>
          </a:stretch>
        </p:blipFill>
        <p:spPr>
          <a:xfrm>
            <a:off x="302606" y="3401080"/>
            <a:ext cx="5382023" cy="3370610"/>
          </a:xfrm>
          <a:prstGeom prst="rect">
            <a:avLst/>
          </a:prstGeom>
        </p:spPr>
      </p:pic>
    </p:spTree>
    <p:extLst>
      <p:ext uri="{BB962C8B-B14F-4D97-AF65-F5344CB8AC3E}">
        <p14:creationId xmlns:p14="http://schemas.microsoft.com/office/powerpoint/2010/main" val="497004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113656" y="0"/>
            <a:ext cx="6868904" cy="3894423"/>
          </a:xfrm>
          <a:prstGeom prst="rect">
            <a:avLst/>
          </a:prstGeom>
        </p:spPr>
      </p:pic>
    </p:spTree>
    <p:extLst>
      <p:ext uri="{BB962C8B-B14F-4D97-AF65-F5344CB8AC3E}">
        <p14:creationId xmlns:p14="http://schemas.microsoft.com/office/powerpoint/2010/main" val="36459167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552588" y="308180"/>
            <a:ext cx="7743787" cy="4623156"/>
          </a:xfrm>
          <a:prstGeom prst="rect">
            <a:avLst/>
          </a:prstGeom>
        </p:spPr>
      </p:pic>
    </p:spTree>
    <p:extLst>
      <p:ext uri="{BB962C8B-B14F-4D97-AF65-F5344CB8AC3E}">
        <p14:creationId xmlns:p14="http://schemas.microsoft.com/office/powerpoint/2010/main" val="33123400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25" y="142900"/>
            <a:ext cx="1351244" cy="1330809"/>
          </a:xfrm>
          <a:prstGeom prst="rect">
            <a:avLst/>
          </a:prstGeom>
        </p:spPr>
      </p:pic>
      <p:pic>
        <p:nvPicPr>
          <p:cNvPr id="5" name="Picture 4"/>
          <p:cNvPicPr>
            <a:picLocks noChangeAspect="1"/>
          </p:cNvPicPr>
          <p:nvPr/>
        </p:nvPicPr>
        <p:blipFill>
          <a:blip r:embed="rId3"/>
          <a:stretch>
            <a:fillRect/>
          </a:stretch>
        </p:blipFill>
        <p:spPr>
          <a:xfrm>
            <a:off x="1673006" y="142899"/>
            <a:ext cx="1366224" cy="1332465"/>
          </a:xfrm>
          <a:prstGeom prst="rect">
            <a:avLst/>
          </a:prstGeom>
        </p:spPr>
      </p:pic>
      <p:pic>
        <p:nvPicPr>
          <p:cNvPr id="6" name="Picture 5"/>
          <p:cNvPicPr>
            <a:picLocks noChangeAspect="1"/>
          </p:cNvPicPr>
          <p:nvPr/>
        </p:nvPicPr>
        <p:blipFill>
          <a:blip r:embed="rId4"/>
          <a:stretch>
            <a:fillRect/>
          </a:stretch>
        </p:blipFill>
        <p:spPr>
          <a:xfrm>
            <a:off x="3166398" y="142899"/>
            <a:ext cx="2128949" cy="1330810"/>
          </a:xfrm>
          <a:prstGeom prst="rect">
            <a:avLst/>
          </a:prstGeom>
        </p:spPr>
      </p:pic>
      <p:pic>
        <p:nvPicPr>
          <p:cNvPr id="7" name="Picture 6"/>
          <p:cNvPicPr>
            <a:picLocks noChangeAspect="1"/>
          </p:cNvPicPr>
          <p:nvPr/>
        </p:nvPicPr>
        <p:blipFill>
          <a:blip r:embed="rId5"/>
          <a:stretch>
            <a:fillRect/>
          </a:stretch>
        </p:blipFill>
        <p:spPr>
          <a:xfrm>
            <a:off x="5398401" y="142899"/>
            <a:ext cx="1366412" cy="1333602"/>
          </a:xfrm>
          <a:prstGeom prst="rect">
            <a:avLst/>
          </a:prstGeom>
        </p:spPr>
      </p:pic>
      <p:pic>
        <p:nvPicPr>
          <p:cNvPr id="8" name="Picture 7"/>
          <p:cNvPicPr>
            <a:picLocks noChangeAspect="1"/>
          </p:cNvPicPr>
          <p:nvPr/>
        </p:nvPicPr>
        <p:blipFill>
          <a:blip r:embed="rId6"/>
          <a:stretch>
            <a:fillRect/>
          </a:stretch>
        </p:blipFill>
        <p:spPr>
          <a:xfrm>
            <a:off x="6867868" y="142899"/>
            <a:ext cx="1901256" cy="1335868"/>
          </a:xfrm>
          <a:prstGeom prst="rect">
            <a:avLst/>
          </a:prstGeom>
        </p:spPr>
      </p:pic>
      <p:pic>
        <p:nvPicPr>
          <p:cNvPr id="9" name="Picture 8"/>
          <p:cNvPicPr>
            <a:picLocks noChangeAspect="1"/>
          </p:cNvPicPr>
          <p:nvPr/>
        </p:nvPicPr>
        <p:blipFill>
          <a:blip r:embed="rId7"/>
          <a:stretch>
            <a:fillRect/>
          </a:stretch>
        </p:blipFill>
        <p:spPr>
          <a:xfrm>
            <a:off x="144725" y="1656609"/>
            <a:ext cx="1349546" cy="1310258"/>
          </a:xfrm>
          <a:prstGeom prst="rect">
            <a:avLst/>
          </a:prstGeom>
        </p:spPr>
      </p:pic>
      <p:pic>
        <p:nvPicPr>
          <p:cNvPr id="10" name="Picture 9"/>
          <p:cNvPicPr>
            <a:picLocks noChangeAspect="1"/>
          </p:cNvPicPr>
          <p:nvPr/>
        </p:nvPicPr>
        <p:blipFill>
          <a:blip r:embed="rId8"/>
          <a:stretch>
            <a:fillRect/>
          </a:stretch>
        </p:blipFill>
        <p:spPr>
          <a:xfrm>
            <a:off x="1673006" y="1656609"/>
            <a:ext cx="1366224" cy="1342702"/>
          </a:xfrm>
          <a:prstGeom prst="rect">
            <a:avLst/>
          </a:prstGeom>
        </p:spPr>
      </p:pic>
      <p:pic>
        <p:nvPicPr>
          <p:cNvPr id="11" name="Picture 10"/>
          <p:cNvPicPr>
            <a:picLocks noChangeAspect="1"/>
          </p:cNvPicPr>
          <p:nvPr/>
        </p:nvPicPr>
        <p:blipFill>
          <a:blip r:embed="rId9"/>
          <a:stretch>
            <a:fillRect/>
          </a:stretch>
        </p:blipFill>
        <p:spPr>
          <a:xfrm>
            <a:off x="3166398" y="1656610"/>
            <a:ext cx="2130467" cy="1342702"/>
          </a:xfrm>
          <a:prstGeom prst="rect">
            <a:avLst/>
          </a:prstGeom>
        </p:spPr>
      </p:pic>
      <p:pic>
        <p:nvPicPr>
          <p:cNvPr id="12" name="Picture 11"/>
          <p:cNvPicPr>
            <a:picLocks noChangeAspect="1"/>
          </p:cNvPicPr>
          <p:nvPr/>
        </p:nvPicPr>
        <p:blipFill>
          <a:blip r:embed="rId10"/>
          <a:stretch>
            <a:fillRect/>
          </a:stretch>
        </p:blipFill>
        <p:spPr>
          <a:xfrm>
            <a:off x="5398402" y="1656610"/>
            <a:ext cx="1350508" cy="1342702"/>
          </a:xfrm>
          <a:prstGeom prst="rect">
            <a:avLst/>
          </a:prstGeom>
        </p:spPr>
      </p:pic>
      <p:pic>
        <p:nvPicPr>
          <p:cNvPr id="13" name="Picture 12"/>
          <p:cNvPicPr>
            <a:picLocks noChangeAspect="1"/>
          </p:cNvPicPr>
          <p:nvPr/>
        </p:nvPicPr>
        <p:blipFill>
          <a:blip r:embed="rId11"/>
          <a:stretch>
            <a:fillRect/>
          </a:stretch>
        </p:blipFill>
        <p:spPr>
          <a:xfrm>
            <a:off x="6867868" y="1656609"/>
            <a:ext cx="2126721" cy="1342702"/>
          </a:xfrm>
          <a:prstGeom prst="rect">
            <a:avLst/>
          </a:prstGeom>
        </p:spPr>
      </p:pic>
      <p:pic>
        <p:nvPicPr>
          <p:cNvPr id="14" name="Picture 13"/>
          <p:cNvPicPr>
            <a:picLocks noChangeAspect="1"/>
          </p:cNvPicPr>
          <p:nvPr/>
        </p:nvPicPr>
        <p:blipFill>
          <a:blip r:embed="rId12"/>
          <a:stretch>
            <a:fillRect/>
          </a:stretch>
        </p:blipFill>
        <p:spPr>
          <a:xfrm>
            <a:off x="1673006" y="3180557"/>
            <a:ext cx="1366224" cy="1352404"/>
          </a:xfrm>
          <a:prstGeom prst="rect">
            <a:avLst/>
          </a:prstGeom>
        </p:spPr>
      </p:pic>
      <p:pic>
        <p:nvPicPr>
          <p:cNvPr id="15" name="Picture 14"/>
          <p:cNvPicPr>
            <a:picLocks noChangeAspect="1"/>
          </p:cNvPicPr>
          <p:nvPr/>
        </p:nvPicPr>
        <p:blipFill>
          <a:blip r:embed="rId13"/>
          <a:stretch>
            <a:fillRect/>
          </a:stretch>
        </p:blipFill>
        <p:spPr>
          <a:xfrm>
            <a:off x="6867868" y="3177153"/>
            <a:ext cx="2121896" cy="1355808"/>
          </a:xfrm>
          <a:prstGeom prst="rect">
            <a:avLst/>
          </a:prstGeom>
        </p:spPr>
      </p:pic>
      <p:pic>
        <p:nvPicPr>
          <p:cNvPr id="16" name="Picture 15"/>
          <p:cNvPicPr>
            <a:picLocks noChangeAspect="1"/>
          </p:cNvPicPr>
          <p:nvPr/>
        </p:nvPicPr>
        <p:blipFill>
          <a:blip r:embed="rId14"/>
          <a:stretch>
            <a:fillRect/>
          </a:stretch>
        </p:blipFill>
        <p:spPr>
          <a:xfrm>
            <a:off x="3166399" y="3177153"/>
            <a:ext cx="2145668" cy="1355808"/>
          </a:xfrm>
          <a:prstGeom prst="rect">
            <a:avLst/>
          </a:prstGeom>
        </p:spPr>
      </p:pic>
      <p:pic>
        <p:nvPicPr>
          <p:cNvPr id="17" name="Picture 16"/>
          <p:cNvPicPr>
            <a:picLocks noChangeAspect="1"/>
          </p:cNvPicPr>
          <p:nvPr/>
        </p:nvPicPr>
        <p:blipFill>
          <a:blip r:embed="rId15"/>
          <a:stretch>
            <a:fillRect/>
          </a:stretch>
        </p:blipFill>
        <p:spPr>
          <a:xfrm>
            <a:off x="5398401" y="3177154"/>
            <a:ext cx="1365748" cy="1355808"/>
          </a:xfrm>
          <a:prstGeom prst="rect">
            <a:avLst/>
          </a:prstGeom>
        </p:spPr>
      </p:pic>
      <p:pic>
        <p:nvPicPr>
          <p:cNvPr id="18" name="Picture 17"/>
          <p:cNvPicPr>
            <a:picLocks noChangeAspect="1"/>
          </p:cNvPicPr>
          <p:nvPr/>
        </p:nvPicPr>
        <p:blipFill>
          <a:blip r:embed="rId16"/>
          <a:stretch>
            <a:fillRect/>
          </a:stretch>
        </p:blipFill>
        <p:spPr>
          <a:xfrm>
            <a:off x="144725" y="3177154"/>
            <a:ext cx="1416391" cy="1355808"/>
          </a:xfrm>
          <a:prstGeom prst="rect">
            <a:avLst/>
          </a:prstGeom>
        </p:spPr>
      </p:pic>
      <p:pic>
        <p:nvPicPr>
          <p:cNvPr id="19" name="Picture 18"/>
          <p:cNvPicPr>
            <a:picLocks noChangeAspect="1"/>
          </p:cNvPicPr>
          <p:nvPr/>
        </p:nvPicPr>
        <p:blipFill>
          <a:blip r:embed="rId17"/>
          <a:stretch>
            <a:fillRect/>
          </a:stretch>
        </p:blipFill>
        <p:spPr>
          <a:xfrm>
            <a:off x="144725" y="4749983"/>
            <a:ext cx="1324007" cy="1342469"/>
          </a:xfrm>
          <a:prstGeom prst="rect">
            <a:avLst/>
          </a:prstGeom>
        </p:spPr>
      </p:pic>
      <p:pic>
        <p:nvPicPr>
          <p:cNvPr id="20" name="Picture 19"/>
          <p:cNvPicPr>
            <a:picLocks noChangeAspect="1"/>
          </p:cNvPicPr>
          <p:nvPr/>
        </p:nvPicPr>
        <p:blipFill>
          <a:blip r:embed="rId18"/>
          <a:stretch>
            <a:fillRect/>
          </a:stretch>
        </p:blipFill>
        <p:spPr>
          <a:xfrm>
            <a:off x="1494271" y="4749983"/>
            <a:ext cx="1341027" cy="1341027"/>
          </a:xfrm>
          <a:prstGeom prst="rect">
            <a:avLst/>
          </a:prstGeom>
        </p:spPr>
      </p:pic>
      <p:pic>
        <p:nvPicPr>
          <p:cNvPr id="21" name="Picture 20"/>
          <p:cNvPicPr>
            <a:picLocks noChangeAspect="1"/>
          </p:cNvPicPr>
          <p:nvPr/>
        </p:nvPicPr>
        <p:blipFill>
          <a:blip r:embed="rId19"/>
          <a:stretch>
            <a:fillRect/>
          </a:stretch>
        </p:blipFill>
        <p:spPr>
          <a:xfrm>
            <a:off x="7798751" y="4748541"/>
            <a:ext cx="1174092" cy="1342469"/>
          </a:xfrm>
          <a:prstGeom prst="rect">
            <a:avLst/>
          </a:prstGeom>
        </p:spPr>
      </p:pic>
      <p:pic>
        <p:nvPicPr>
          <p:cNvPr id="22" name="Picture 21"/>
          <p:cNvPicPr>
            <a:picLocks noChangeAspect="1"/>
          </p:cNvPicPr>
          <p:nvPr/>
        </p:nvPicPr>
        <p:blipFill>
          <a:blip r:embed="rId20"/>
          <a:stretch>
            <a:fillRect/>
          </a:stretch>
        </p:blipFill>
        <p:spPr>
          <a:xfrm>
            <a:off x="2860837" y="4748541"/>
            <a:ext cx="2128949" cy="1342469"/>
          </a:xfrm>
          <a:prstGeom prst="rect">
            <a:avLst/>
          </a:prstGeom>
        </p:spPr>
      </p:pic>
      <p:pic>
        <p:nvPicPr>
          <p:cNvPr id="23" name="Picture 22"/>
          <p:cNvPicPr>
            <a:picLocks noChangeAspect="1"/>
          </p:cNvPicPr>
          <p:nvPr/>
        </p:nvPicPr>
        <p:blipFill>
          <a:blip r:embed="rId21"/>
          <a:stretch>
            <a:fillRect/>
          </a:stretch>
        </p:blipFill>
        <p:spPr>
          <a:xfrm>
            <a:off x="5092841" y="4749983"/>
            <a:ext cx="1310418" cy="1341027"/>
          </a:xfrm>
          <a:prstGeom prst="rect">
            <a:avLst/>
          </a:prstGeom>
        </p:spPr>
      </p:pic>
      <p:pic>
        <p:nvPicPr>
          <p:cNvPr id="24" name="Picture 23"/>
          <p:cNvPicPr>
            <a:picLocks noChangeAspect="1"/>
          </p:cNvPicPr>
          <p:nvPr/>
        </p:nvPicPr>
        <p:blipFill>
          <a:blip r:embed="rId22"/>
          <a:stretch>
            <a:fillRect/>
          </a:stretch>
        </p:blipFill>
        <p:spPr>
          <a:xfrm>
            <a:off x="6506315" y="4748541"/>
            <a:ext cx="1235334" cy="1342469"/>
          </a:xfrm>
          <a:prstGeom prst="rect">
            <a:avLst/>
          </a:prstGeom>
        </p:spPr>
      </p:pic>
      <p:sp>
        <p:nvSpPr>
          <p:cNvPr id="25" name="TextBox 24"/>
          <p:cNvSpPr txBox="1"/>
          <p:nvPr/>
        </p:nvSpPr>
        <p:spPr>
          <a:xfrm>
            <a:off x="36379" y="6236405"/>
            <a:ext cx="4953407" cy="369332"/>
          </a:xfrm>
          <a:prstGeom prst="rect">
            <a:avLst/>
          </a:prstGeom>
          <a:noFill/>
        </p:spPr>
        <p:txBody>
          <a:bodyPr wrap="none" rtlCol="0">
            <a:spAutoFit/>
          </a:bodyPr>
          <a:lstStyle/>
          <a:p>
            <a:r>
              <a:rPr lang="en-AU">
                <a:hlinkClick r:id="rId23"/>
              </a:rPr>
              <a:t>https://www.youtube.com/watch?v=bUw44jvP0T4</a:t>
            </a:r>
            <a:endParaRPr lang="en-AU"/>
          </a:p>
        </p:txBody>
      </p:sp>
    </p:spTree>
    <p:extLst>
      <p:ext uri="{BB962C8B-B14F-4D97-AF65-F5344CB8AC3E}">
        <p14:creationId xmlns:p14="http://schemas.microsoft.com/office/powerpoint/2010/main" val="32937511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450" y="6420535"/>
            <a:ext cx="5549083" cy="369332"/>
          </a:xfrm>
          <a:prstGeom prst="rect">
            <a:avLst/>
          </a:prstGeom>
          <a:noFill/>
        </p:spPr>
        <p:txBody>
          <a:bodyPr wrap="none" rtlCol="0">
            <a:spAutoFit/>
          </a:bodyPr>
          <a:lstStyle/>
          <a:p>
            <a:r>
              <a:rPr lang="en-AU" smtClean="0"/>
              <a:t>From </a:t>
            </a:r>
            <a:r>
              <a:rPr lang="en-AU">
                <a:hlinkClick r:id="rId2"/>
              </a:rPr>
              <a:t>https://www.youtube.com/watch?v=unUDFXrtyWA</a:t>
            </a:r>
            <a:endParaRPr lang="en-AU"/>
          </a:p>
        </p:txBody>
      </p:sp>
      <p:pic>
        <p:nvPicPr>
          <p:cNvPr id="3" name="Picture 2"/>
          <p:cNvPicPr>
            <a:picLocks noChangeAspect="1"/>
          </p:cNvPicPr>
          <p:nvPr/>
        </p:nvPicPr>
        <p:blipFill>
          <a:blip r:embed="rId3"/>
          <a:stretch>
            <a:fillRect/>
          </a:stretch>
        </p:blipFill>
        <p:spPr>
          <a:xfrm>
            <a:off x="289450" y="317258"/>
            <a:ext cx="3687122" cy="4019096"/>
          </a:xfrm>
          <a:prstGeom prst="rect">
            <a:avLst/>
          </a:prstGeom>
        </p:spPr>
      </p:pic>
      <p:pic>
        <p:nvPicPr>
          <p:cNvPr id="4" name="Picture 3"/>
          <p:cNvPicPr>
            <a:picLocks noChangeAspect="1"/>
          </p:cNvPicPr>
          <p:nvPr/>
        </p:nvPicPr>
        <p:blipFill>
          <a:blip r:embed="rId4"/>
          <a:stretch>
            <a:fillRect/>
          </a:stretch>
        </p:blipFill>
        <p:spPr>
          <a:xfrm>
            <a:off x="3976572" y="378502"/>
            <a:ext cx="3897793" cy="3958492"/>
          </a:xfrm>
          <a:prstGeom prst="rect">
            <a:avLst/>
          </a:prstGeom>
        </p:spPr>
      </p:pic>
      <p:sp>
        <p:nvSpPr>
          <p:cNvPr id="5" name="TextBox 4"/>
          <p:cNvSpPr txBox="1"/>
          <p:nvPr/>
        </p:nvSpPr>
        <p:spPr>
          <a:xfrm>
            <a:off x="203931" y="4710147"/>
            <a:ext cx="7607082" cy="369332"/>
          </a:xfrm>
          <a:prstGeom prst="rect">
            <a:avLst/>
          </a:prstGeom>
          <a:noFill/>
        </p:spPr>
        <p:txBody>
          <a:bodyPr wrap="none" rtlCol="0">
            <a:spAutoFit/>
          </a:bodyPr>
          <a:lstStyle/>
          <a:p>
            <a:r>
              <a:rPr lang="en-AU" smtClean="0"/>
              <a:t>Maximally symmetric: all surfaces, edges and vertices are the same after rolling</a:t>
            </a:r>
            <a:endParaRPr lang="en-AU"/>
          </a:p>
        </p:txBody>
      </p:sp>
    </p:spTree>
    <p:extLst>
      <p:ext uri="{BB962C8B-B14F-4D97-AF65-F5344CB8AC3E}">
        <p14:creationId xmlns:p14="http://schemas.microsoft.com/office/powerpoint/2010/main" val="9739517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49" y="232527"/>
            <a:ext cx="3757691" cy="3828324"/>
          </a:xfrm>
          <a:prstGeom prst="rect">
            <a:avLst/>
          </a:prstGeom>
        </p:spPr>
      </p:pic>
      <p:pic>
        <p:nvPicPr>
          <p:cNvPr id="3" name="Picture 2"/>
          <p:cNvPicPr>
            <a:picLocks noChangeAspect="1"/>
          </p:cNvPicPr>
          <p:nvPr/>
        </p:nvPicPr>
        <p:blipFill>
          <a:blip r:embed="rId3"/>
          <a:stretch>
            <a:fillRect/>
          </a:stretch>
        </p:blipFill>
        <p:spPr>
          <a:xfrm>
            <a:off x="4072040" y="313436"/>
            <a:ext cx="3713463" cy="3747415"/>
          </a:xfrm>
          <a:prstGeom prst="rect">
            <a:avLst/>
          </a:prstGeom>
        </p:spPr>
      </p:pic>
    </p:spTree>
    <p:extLst>
      <p:ext uri="{BB962C8B-B14F-4D97-AF65-F5344CB8AC3E}">
        <p14:creationId xmlns:p14="http://schemas.microsoft.com/office/powerpoint/2010/main" val="2381225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4095" y="631528"/>
            <a:ext cx="7078377" cy="1754326"/>
          </a:xfrm>
          <a:prstGeom prst="rect">
            <a:avLst/>
          </a:prstGeom>
          <a:noFill/>
        </p:spPr>
        <p:txBody>
          <a:bodyPr wrap="square" rtlCol="0">
            <a:spAutoFit/>
          </a:bodyPr>
          <a:lstStyle/>
          <a:p>
            <a:pPr marL="285750" indent="-285750">
              <a:buFontTx/>
              <a:buChar char="-"/>
            </a:pPr>
            <a:r>
              <a:rPr lang="en-AU" smtClean="0"/>
              <a:t>With the axis of rotation from a vertex to the center of opposite face: The tetrahedron has a 3-fold axis of rotation, for a rotation angle of 120^0 = 360/3</a:t>
            </a:r>
          </a:p>
          <a:p>
            <a:pPr marL="285750" indent="-285750">
              <a:buFontTx/>
              <a:buChar char="-"/>
            </a:pPr>
            <a:r>
              <a:rPr lang="en-AU" smtClean="0"/>
              <a:t>With an axis passing though the midpoint of one edge and coming out at the midpoint of the opposite edge, the tetrahedron has a 2-fold axis of rotation.</a:t>
            </a:r>
            <a:endParaRPr lang="en-AU"/>
          </a:p>
        </p:txBody>
      </p:sp>
    </p:spTree>
    <p:extLst>
      <p:ext uri="{BB962C8B-B14F-4D97-AF65-F5344CB8AC3E}">
        <p14:creationId xmlns:p14="http://schemas.microsoft.com/office/powerpoint/2010/main" val="19608895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0114" y="68739"/>
            <a:ext cx="6450647" cy="6733344"/>
          </a:xfrm>
          <a:prstGeom prst="rect">
            <a:avLst/>
          </a:prstGeom>
        </p:spPr>
      </p:pic>
    </p:spTree>
    <p:extLst>
      <p:ext uri="{BB962C8B-B14F-4D97-AF65-F5344CB8AC3E}">
        <p14:creationId xmlns:p14="http://schemas.microsoft.com/office/powerpoint/2010/main" val="5267756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815123" cy="6007132"/>
          </a:xfrm>
          <a:prstGeom prst="rect">
            <a:avLst/>
          </a:prstGeom>
        </p:spPr>
      </p:pic>
      <p:pic>
        <p:nvPicPr>
          <p:cNvPr id="3" name="Picture 2"/>
          <p:cNvPicPr>
            <a:picLocks noChangeAspect="1"/>
          </p:cNvPicPr>
          <p:nvPr/>
        </p:nvPicPr>
        <p:blipFill>
          <a:blip r:embed="rId3"/>
          <a:stretch>
            <a:fillRect/>
          </a:stretch>
        </p:blipFill>
        <p:spPr>
          <a:xfrm>
            <a:off x="3815601" y="5565341"/>
            <a:ext cx="5328400" cy="1292659"/>
          </a:xfrm>
          <a:prstGeom prst="rect">
            <a:avLst/>
          </a:prstGeom>
        </p:spPr>
      </p:pic>
    </p:spTree>
    <p:extLst>
      <p:ext uri="{BB962C8B-B14F-4D97-AF65-F5344CB8AC3E}">
        <p14:creationId xmlns:p14="http://schemas.microsoft.com/office/powerpoint/2010/main" val="39244629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039" y="6519212"/>
            <a:ext cx="5009513" cy="369332"/>
          </a:xfrm>
          <a:prstGeom prst="rect">
            <a:avLst/>
          </a:prstGeom>
          <a:noFill/>
        </p:spPr>
        <p:txBody>
          <a:bodyPr wrap="none" rtlCol="0">
            <a:spAutoFit/>
          </a:bodyPr>
          <a:lstStyle/>
          <a:p>
            <a:r>
              <a:rPr lang="en-AU">
                <a:hlinkClick r:id="rId2"/>
              </a:rPr>
              <a:t>https://www.youtube.com/watch?v=ldpwghFp85M</a:t>
            </a:r>
            <a:endParaRPr lang="en-AU"/>
          </a:p>
        </p:txBody>
      </p:sp>
      <p:pic>
        <p:nvPicPr>
          <p:cNvPr id="3" name="Picture 2"/>
          <p:cNvPicPr>
            <a:picLocks noChangeAspect="1"/>
          </p:cNvPicPr>
          <p:nvPr/>
        </p:nvPicPr>
        <p:blipFill>
          <a:blip r:embed="rId3"/>
          <a:stretch>
            <a:fillRect/>
          </a:stretch>
        </p:blipFill>
        <p:spPr>
          <a:xfrm>
            <a:off x="0" y="1"/>
            <a:ext cx="9116336" cy="1605134"/>
          </a:xfrm>
          <a:prstGeom prst="rect">
            <a:avLst/>
          </a:prstGeom>
        </p:spPr>
      </p:pic>
      <p:pic>
        <p:nvPicPr>
          <p:cNvPr id="4" name="Picture 3"/>
          <p:cNvPicPr>
            <a:picLocks noChangeAspect="1"/>
          </p:cNvPicPr>
          <p:nvPr/>
        </p:nvPicPr>
        <p:blipFill>
          <a:blip r:embed="rId4"/>
          <a:stretch>
            <a:fillRect/>
          </a:stretch>
        </p:blipFill>
        <p:spPr>
          <a:xfrm>
            <a:off x="0" y="1605135"/>
            <a:ext cx="9116336" cy="4975651"/>
          </a:xfrm>
          <a:prstGeom prst="rect">
            <a:avLst/>
          </a:prstGeom>
        </p:spPr>
      </p:pic>
    </p:spTree>
    <p:extLst>
      <p:ext uri="{BB962C8B-B14F-4D97-AF65-F5344CB8AC3E}">
        <p14:creationId xmlns:p14="http://schemas.microsoft.com/office/powerpoint/2010/main" val="1137795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263543" y="207747"/>
            <a:ext cx="8291278" cy="5547841"/>
          </a:xfrm>
          <a:prstGeom prst="rect">
            <a:avLst/>
          </a:prstGeom>
        </p:spPr>
      </p:pic>
      <p:cxnSp>
        <p:nvCxnSpPr>
          <p:cNvPr id="6" name="Straight Arrow Connector 5"/>
          <p:cNvCxnSpPr/>
          <p:nvPr/>
        </p:nvCxnSpPr>
        <p:spPr>
          <a:xfrm flipV="1">
            <a:off x="546419" y="1350295"/>
            <a:ext cx="374970" cy="81572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21389" y="1464009"/>
            <a:ext cx="427601" cy="58829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296359" y="1464009"/>
            <a:ext cx="131569" cy="58829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58666" y="1626965"/>
            <a:ext cx="585070" cy="431110"/>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938027" y="1315719"/>
            <a:ext cx="657842" cy="74994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634315" y="1365064"/>
            <a:ext cx="309186" cy="70059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944013" y="1649541"/>
            <a:ext cx="154180" cy="35029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34918" y="1629433"/>
            <a:ext cx="507980" cy="982257"/>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5229837" y="1677370"/>
            <a:ext cx="283901" cy="875755"/>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898556" y="1607229"/>
            <a:ext cx="243913" cy="44507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3108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76263" y="0"/>
            <a:ext cx="3567737" cy="1521679"/>
          </a:xfrm>
          <a:prstGeom prst="rect">
            <a:avLst/>
          </a:prstGeom>
        </p:spPr>
      </p:pic>
      <p:pic>
        <p:nvPicPr>
          <p:cNvPr id="3" name="Picture 2"/>
          <p:cNvPicPr>
            <a:picLocks noChangeAspect="1"/>
          </p:cNvPicPr>
          <p:nvPr/>
        </p:nvPicPr>
        <p:blipFill>
          <a:blip r:embed="rId3"/>
          <a:stretch>
            <a:fillRect/>
          </a:stretch>
        </p:blipFill>
        <p:spPr>
          <a:xfrm>
            <a:off x="0" y="1248848"/>
            <a:ext cx="4354912" cy="2474382"/>
          </a:xfrm>
          <a:prstGeom prst="rect">
            <a:avLst/>
          </a:prstGeom>
        </p:spPr>
      </p:pic>
      <p:pic>
        <p:nvPicPr>
          <p:cNvPr id="4" name="Picture 3"/>
          <p:cNvPicPr>
            <a:picLocks noChangeAspect="1"/>
          </p:cNvPicPr>
          <p:nvPr/>
        </p:nvPicPr>
        <p:blipFill>
          <a:blip r:embed="rId4"/>
          <a:stretch>
            <a:fillRect/>
          </a:stretch>
        </p:blipFill>
        <p:spPr>
          <a:xfrm>
            <a:off x="4354912" y="1827284"/>
            <a:ext cx="3410070" cy="1895946"/>
          </a:xfrm>
          <a:prstGeom prst="rect">
            <a:avLst/>
          </a:prstGeom>
        </p:spPr>
      </p:pic>
      <p:pic>
        <p:nvPicPr>
          <p:cNvPr id="5" name="Picture 4"/>
          <p:cNvPicPr>
            <a:picLocks noChangeAspect="1"/>
          </p:cNvPicPr>
          <p:nvPr/>
        </p:nvPicPr>
        <p:blipFill>
          <a:blip r:embed="rId5"/>
          <a:stretch>
            <a:fillRect/>
          </a:stretch>
        </p:blipFill>
        <p:spPr>
          <a:xfrm>
            <a:off x="0" y="3885401"/>
            <a:ext cx="4065462" cy="2078346"/>
          </a:xfrm>
          <a:prstGeom prst="rect">
            <a:avLst/>
          </a:prstGeom>
        </p:spPr>
      </p:pic>
      <p:pic>
        <p:nvPicPr>
          <p:cNvPr id="6" name="Picture 5"/>
          <p:cNvPicPr>
            <a:picLocks noChangeAspect="1"/>
          </p:cNvPicPr>
          <p:nvPr/>
        </p:nvPicPr>
        <p:blipFill>
          <a:blip r:embed="rId6"/>
          <a:stretch>
            <a:fillRect/>
          </a:stretch>
        </p:blipFill>
        <p:spPr>
          <a:xfrm>
            <a:off x="4234266" y="3885401"/>
            <a:ext cx="3955863" cy="2084120"/>
          </a:xfrm>
          <a:prstGeom prst="rect">
            <a:avLst/>
          </a:prstGeom>
        </p:spPr>
      </p:pic>
    </p:spTree>
    <p:extLst>
      <p:ext uri="{BB962C8B-B14F-4D97-AF65-F5344CB8AC3E}">
        <p14:creationId xmlns:p14="http://schemas.microsoft.com/office/powerpoint/2010/main" val="1077131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739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049" y="117958"/>
            <a:ext cx="4055403" cy="2769970"/>
          </a:xfrm>
          <a:prstGeom prst="rect">
            <a:avLst/>
          </a:prstGeom>
        </p:spPr>
      </p:pic>
      <p:pic>
        <p:nvPicPr>
          <p:cNvPr id="5" name="Picture 4"/>
          <p:cNvPicPr>
            <a:picLocks noChangeAspect="1"/>
          </p:cNvPicPr>
          <p:nvPr/>
        </p:nvPicPr>
        <p:blipFill>
          <a:blip r:embed="rId3"/>
          <a:stretch>
            <a:fillRect/>
          </a:stretch>
        </p:blipFill>
        <p:spPr>
          <a:xfrm>
            <a:off x="4269393" y="117959"/>
            <a:ext cx="4509601" cy="2769970"/>
          </a:xfrm>
          <a:prstGeom prst="rect">
            <a:avLst/>
          </a:prstGeom>
        </p:spPr>
      </p:pic>
      <p:pic>
        <p:nvPicPr>
          <p:cNvPr id="6" name="Picture 5"/>
          <p:cNvPicPr>
            <a:picLocks noChangeAspect="1"/>
          </p:cNvPicPr>
          <p:nvPr/>
        </p:nvPicPr>
        <p:blipFill>
          <a:blip r:embed="rId4"/>
          <a:stretch>
            <a:fillRect/>
          </a:stretch>
        </p:blipFill>
        <p:spPr>
          <a:xfrm>
            <a:off x="135049" y="2957981"/>
            <a:ext cx="4055403" cy="2688759"/>
          </a:xfrm>
          <a:prstGeom prst="rect">
            <a:avLst/>
          </a:prstGeom>
        </p:spPr>
      </p:pic>
      <p:pic>
        <p:nvPicPr>
          <p:cNvPr id="7" name="Picture 6"/>
          <p:cNvPicPr>
            <a:picLocks noChangeAspect="1"/>
          </p:cNvPicPr>
          <p:nvPr/>
        </p:nvPicPr>
        <p:blipFill>
          <a:blip r:embed="rId5"/>
          <a:stretch>
            <a:fillRect/>
          </a:stretch>
        </p:blipFill>
        <p:spPr>
          <a:xfrm>
            <a:off x="4269393" y="2957980"/>
            <a:ext cx="4075094" cy="2688759"/>
          </a:xfrm>
          <a:prstGeom prst="rect">
            <a:avLst/>
          </a:prstGeom>
        </p:spPr>
      </p:pic>
    </p:spTree>
    <p:extLst>
      <p:ext uri="{BB962C8B-B14F-4D97-AF65-F5344CB8AC3E}">
        <p14:creationId xmlns:p14="http://schemas.microsoft.com/office/powerpoint/2010/main" val="30068171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418" y="69498"/>
            <a:ext cx="4208686" cy="2739485"/>
          </a:xfrm>
          <a:prstGeom prst="rect">
            <a:avLst/>
          </a:prstGeom>
        </p:spPr>
      </p:pic>
      <p:pic>
        <p:nvPicPr>
          <p:cNvPr id="5" name="Picture 4"/>
          <p:cNvPicPr>
            <a:picLocks noChangeAspect="1"/>
          </p:cNvPicPr>
          <p:nvPr/>
        </p:nvPicPr>
        <p:blipFill>
          <a:blip r:embed="rId3"/>
          <a:stretch>
            <a:fillRect/>
          </a:stretch>
        </p:blipFill>
        <p:spPr>
          <a:xfrm>
            <a:off x="4565422" y="69500"/>
            <a:ext cx="3984703" cy="2739484"/>
          </a:xfrm>
          <a:prstGeom prst="rect">
            <a:avLst/>
          </a:prstGeom>
        </p:spPr>
      </p:pic>
      <p:pic>
        <p:nvPicPr>
          <p:cNvPr id="6" name="Picture 5"/>
          <p:cNvPicPr>
            <a:picLocks noChangeAspect="1"/>
          </p:cNvPicPr>
          <p:nvPr/>
        </p:nvPicPr>
        <p:blipFill>
          <a:blip r:embed="rId4"/>
          <a:stretch>
            <a:fillRect/>
          </a:stretch>
        </p:blipFill>
        <p:spPr>
          <a:xfrm>
            <a:off x="75419" y="3058467"/>
            <a:ext cx="4207544" cy="2862109"/>
          </a:xfrm>
          <a:prstGeom prst="rect">
            <a:avLst/>
          </a:prstGeom>
        </p:spPr>
      </p:pic>
    </p:spTree>
    <p:extLst>
      <p:ext uri="{BB962C8B-B14F-4D97-AF65-F5344CB8AC3E}">
        <p14:creationId xmlns:p14="http://schemas.microsoft.com/office/powerpoint/2010/main" val="16825215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Picture 3"/>
          <p:cNvPicPr>
            <a:picLocks noChangeAspect="1"/>
          </p:cNvPicPr>
          <p:nvPr/>
        </p:nvPicPr>
        <p:blipFill>
          <a:blip r:embed="rId2"/>
          <a:stretch>
            <a:fillRect/>
          </a:stretch>
        </p:blipFill>
        <p:spPr>
          <a:xfrm>
            <a:off x="104225" y="3265805"/>
            <a:ext cx="5085118" cy="3446481"/>
          </a:xfrm>
          <a:prstGeom prst="rect">
            <a:avLst/>
          </a:prstGeom>
        </p:spPr>
      </p:pic>
      <p:pic>
        <p:nvPicPr>
          <p:cNvPr id="5" name="Content Placeholder 4"/>
          <p:cNvPicPr>
            <a:picLocks noGrp="1" noChangeAspect="1"/>
          </p:cNvPicPr>
          <p:nvPr>
            <p:ph idx="1"/>
          </p:nvPr>
        </p:nvPicPr>
        <p:blipFill>
          <a:blip r:embed="rId3"/>
          <a:stretch>
            <a:fillRect/>
          </a:stretch>
        </p:blipFill>
        <p:spPr>
          <a:xfrm>
            <a:off x="104225" y="134972"/>
            <a:ext cx="4658550" cy="2900679"/>
          </a:xfrm>
          <a:prstGeom prst="rect">
            <a:avLst/>
          </a:prstGeom>
        </p:spPr>
      </p:pic>
    </p:spTree>
    <p:extLst>
      <p:ext uri="{BB962C8B-B14F-4D97-AF65-F5344CB8AC3E}">
        <p14:creationId xmlns:p14="http://schemas.microsoft.com/office/powerpoint/2010/main" val="4223182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4407" y="639047"/>
            <a:ext cx="5864826" cy="3956749"/>
          </a:xfrm>
          <a:prstGeom prst="rect">
            <a:avLst/>
          </a:prstGeom>
        </p:spPr>
      </p:pic>
      <p:sp>
        <p:nvSpPr>
          <p:cNvPr id="5" name="TextBox 4"/>
          <p:cNvSpPr txBox="1"/>
          <p:nvPr/>
        </p:nvSpPr>
        <p:spPr>
          <a:xfrm>
            <a:off x="342078" y="269715"/>
            <a:ext cx="5636095" cy="369332"/>
          </a:xfrm>
          <a:prstGeom prst="rect">
            <a:avLst/>
          </a:prstGeom>
          <a:noFill/>
        </p:spPr>
        <p:txBody>
          <a:bodyPr wrap="none" rtlCol="0">
            <a:spAutoFit/>
          </a:bodyPr>
          <a:lstStyle/>
          <a:p>
            <a:r>
              <a:rPr lang="en-AU" smtClean="0"/>
              <a:t>From: </a:t>
            </a:r>
            <a:r>
              <a:rPr lang="en-AU">
                <a:hlinkClick r:id="rId3"/>
              </a:rPr>
              <a:t>https://www.youtube.com/watch?v=w4oOUs5DyTo</a:t>
            </a:r>
            <a:endParaRPr lang="en-AU"/>
          </a:p>
        </p:txBody>
      </p:sp>
      <p:sp>
        <p:nvSpPr>
          <p:cNvPr id="6" name="TextBox 5"/>
          <p:cNvSpPr txBox="1"/>
          <p:nvPr/>
        </p:nvSpPr>
        <p:spPr>
          <a:xfrm>
            <a:off x="1249899" y="5071960"/>
            <a:ext cx="306494" cy="369332"/>
          </a:xfrm>
          <a:prstGeom prst="rect">
            <a:avLst/>
          </a:prstGeom>
          <a:noFill/>
        </p:spPr>
        <p:txBody>
          <a:bodyPr wrap="none" rtlCol="0">
            <a:spAutoFit/>
          </a:bodyPr>
          <a:lstStyle/>
          <a:p>
            <a:r>
              <a:rPr lang="en-AU" smtClean="0"/>
              <a:t>d</a:t>
            </a:r>
            <a:endParaRPr lang="en-AU"/>
          </a:p>
        </p:txBody>
      </p:sp>
    </p:spTree>
    <p:extLst>
      <p:ext uri="{BB962C8B-B14F-4D97-AF65-F5344CB8AC3E}">
        <p14:creationId xmlns:p14="http://schemas.microsoft.com/office/powerpoint/2010/main" val="4854594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775" y="173229"/>
            <a:ext cx="4372891" cy="2975680"/>
          </a:xfrm>
          <a:prstGeom prst="rect">
            <a:avLst/>
          </a:prstGeom>
        </p:spPr>
      </p:pic>
      <p:sp>
        <p:nvSpPr>
          <p:cNvPr id="3" name="TextBox 2"/>
          <p:cNvSpPr txBox="1"/>
          <p:nvPr/>
        </p:nvSpPr>
        <p:spPr>
          <a:xfrm>
            <a:off x="4953548" y="381548"/>
            <a:ext cx="4190452" cy="2031325"/>
          </a:xfrm>
          <a:prstGeom prst="rect">
            <a:avLst/>
          </a:prstGeom>
          <a:noFill/>
        </p:spPr>
        <p:txBody>
          <a:bodyPr wrap="square" rtlCol="0">
            <a:spAutoFit/>
          </a:bodyPr>
          <a:lstStyle/>
          <a:p>
            <a:r>
              <a:rPr lang="en-AU" smtClean="0">
                <a:solidFill>
                  <a:srgbClr val="FF0000"/>
                </a:solidFill>
              </a:rPr>
              <a:t>Congruent</a:t>
            </a:r>
            <a:r>
              <a:rPr lang="en-AU" smtClean="0"/>
              <a:t>: all faces have the same size and shapes. </a:t>
            </a:r>
          </a:p>
          <a:p>
            <a:r>
              <a:rPr lang="en-AU" smtClean="0">
                <a:solidFill>
                  <a:srgbClr val="FF0000"/>
                </a:solidFill>
              </a:rPr>
              <a:t>Indistinguishable</a:t>
            </a:r>
            <a:r>
              <a:rPr lang="en-AU" smtClean="0"/>
              <a:t>: all faces, edges and vertices have the same role in the whole configuration. (i.e. looking at one of the vertices, then rotating to other vertices, then looking at again, nothing change)</a:t>
            </a:r>
            <a:endParaRPr lang="en-AU"/>
          </a:p>
        </p:txBody>
      </p:sp>
    </p:spTree>
    <p:extLst>
      <p:ext uri="{BB962C8B-B14F-4D97-AF65-F5344CB8AC3E}">
        <p14:creationId xmlns:p14="http://schemas.microsoft.com/office/powerpoint/2010/main" val="2453947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6182" y="140853"/>
            <a:ext cx="5416776" cy="3604925"/>
          </a:xfrm>
          <a:prstGeom prst="rect">
            <a:avLst/>
          </a:prstGeom>
        </p:spPr>
      </p:pic>
      <p:sp>
        <p:nvSpPr>
          <p:cNvPr id="5" name="TextBox 4"/>
          <p:cNvSpPr txBox="1"/>
          <p:nvPr/>
        </p:nvSpPr>
        <p:spPr>
          <a:xfrm>
            <a:off x="326182" y="3907579"/>
            <a:ext cx="7295465" cy="923330"/>
          </a:xfrm>
          <a:prstGeom prst="rect">
            <a:avLst/>
          </a:prstGeom>
          <a:noFill/>
        </p:spPr>
        <p:txBody>
          <a:bodyPr wrap="square" rtlCol="0">
            <a:spAutoFit/>
          </a:bodyPr>
          <a:lstStyle/>
          <a:p>
            <a:r>
              <a:rPr lang="en-AU" smtClean="0"/>
              <a:t>An example for </a:t>
            </a:r>
            <a:r>
              <a:rPr lang="en-AU" smtClean="0">
                <a:solidFill>
                  <a:srgbClr val="FF0000"/>
                </a:solidFill>
              </a:rPr>
              <a:t>not convex</a:t>
            </a:r>
            <a:r>
              <a:rPr lang="en-AU" smtClean="0"/>
              <a:t>: for Torus, if choosing two points inside the torus and connecting these two points, the line segment will go out of the torus and come back the torus again.</a:t>
            </a:r>
            <a:endParaRPr lang="en-AU"/>
          </a:p>
        </p:txBody>
      </p:sp>
    </p:spTree>
    <p:extLst>
      <p:ext uri="{BB962C8B-B14F-4D97-AF65-F5344CB8AC3E}">
        <p14:creationId xmlns:p14="http://schemas.microsoft.com/office/powerpoint/2010/main" val="2113372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28756" y="511325"/>
            <a:ext cx="3287498" cy="1754326"/>
          </a:xfrm>
          <a:prstGeom prst="rect">
            <a:avLst/>
          </a:prstGeom>
          <a:noFill/>
        </p:spPr>
        <p:txBody>
          <a:bodyPr wrap="square" rtlCol="0">
            <a:spAutoFit/>
          </a:bodyPr>
          <a:lstStyle/>
          <a:p>
            <a:r>
              <a:rPr lang="en-AU" smtClean="0"/>
              <a:t>An example for </a:t>
            </a:r>
            <a:r>
              <a:rPr lang="en-AU" smtClean="0">
                <a:solidFill>
                  <a:srgbClr val="FF0000"/>
                </a:solidFill>
              </a:rPr>
              <a:t>not convex</a:t>
            </a:r>
            <a:r>
              <a:rPr lang="en-AU" smtClean="0"/>
              <a:t>: for Torus, if choosing two points inside the torus and connecting these two points, the line segment will go out of the torus and come back the torus again.</a:t>
            </a:r>
            <a:endParaRPr lang="en-AU"/>
          </a:p>
        </p:txBody>
      </p:sp>
      <p:pic>
        <p:nvPicPr>
          <p:cNvPr id="2" name="Picture 1"/>
          <p:cNvPicPr>
            <a:picLocks noChangeAspect="1"/>
          </p:cNvPicPr>
          <p:nvPr/>
        </p:nvPicPr>
        <p:blipFill>
          <a:blip r:embed="rId2"/>
          <a:stretch>
            <a:fillRect/>
          </a:stretch>
        </p:blipFill>
        <p:spPr>
          <a:xfrm>
            <a:off x="504666" y="139531"/>
            <a:ext cx="4914499" cy="3109956"/>
          </a:xfrm>
          <a:prstGeom prst="rect">
            <a:avLst/>
          </a:prstGeom>
        </p:spPr>
      </p:pic>
      <p:pic>
        <p:nvPicPr>
          <p:cNvPr id="3" name="Picture 2"/>
          <p:cNvPicPr>
            <a:picLocks noChangeAspect="1"/>
          </p:cNvPicPr>
          <p:nvPr/>
        </p:nvPicPr>
        <p:blipFill>
          <a:blip r:embed="rId3"/>
          <a:stretch>
            <a:fillRect/>
          </a:stretch>
        </p:blipFill>
        <p:spPr>
          <a:xfrm>
            <a:off x="504666" y="3587517"/>
            <a:ext cx="4914499" cy="2620542"/>
          </a:xfrm>
          <a:prstGeom prst="rect">
            <a:avLst/>
          </a:prstGeom>
        </p:spPr>
      </p:pic>
    </p:spTree>
    <p:extLst>
      <p:ext uri="{BB962C8B-B14F-4D97-AF65-F5344CB8AC3E}">
        <p14:creationId xmlns:p14="http://schemas.microsoft.com/office/powerpoint/2010/main" val="12995815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TotalTime>
  <Words>224</Words>
  <Application>Microsoft Office PowerPoint</Application>
  <PresentationFormat>On-screen Show (4:3)</PresentationFormat>
  <Paragraphs>13</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Curtin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Ngoc Tam Lam</dc:creator>
  <cp:lastModifiedBy>Ngoc Tam Lam</cp:lastModifiedBy>
  <cp:revision>19</cp:revision>
  <dcterms:created xsi:type="dcterms:W3CDTF">2019-11-13T01:22:56Z</dcterms:created>
  <dcterms:modified xsi:type="dcterms:W3CDTF">2019-11-15T01:51:01Z</dcterms:modified>
</cp:coreProperties>
</file>